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08"/>
    <a:srgbClr val="FF00FF"/>
    <a:srgbClr val="EA6176"/>
    <a:srgbClr val="F5AB70"/>
    <a:srgbClr val="EA6075"/>
    <a:srgbClr val="C18B81"/>
    <a:srgbClr val="EC7994"/>
    <a:srgbClr val="7D6152"/>
    <a:srgbClr val="C4622A"/>
    <a:srgbClr val="C7C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9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90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080" y="37296"/>
            <a:ext cx="7957655" cy="1091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9"/>
          <a:stretch/>
        </p:blipFill>
        <p:spPr bwMode="auto">
          <a:xfrm>
            <a:off x="4388805" y="1177269"/>
            <a:ext cx="2879148" cy="23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0"/>
          <a:stretch/>
        </p:blipFill>
        <p:spPr bwMode="auto">
          <a:xfrm>
            <a:off x="-2" y="1253544"/>
            <a:ext cx="2882161" cy="23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21565" y="8003273"/>
            <a:ext cx="55370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F5AB70"/>
                </a:solidFill>
                <a:latin typeface="HGPSoeiKakugothicUB" pitchFamily="50" charset="-128"/>
                <a:ea typeface="HGPSoeiKakugothicUB" pitchFamily="50" charset="-128"/>
              </a:rPr>
              <a:t>場所：北杜市白州町白須</a:t>
            </a:r>
            <a:r>
              <a:rPr lang="en-US" altLang="ja-JP" sz="2800" dirty="0">
                <a:solidFill>
                  <a:srgbClr val="F5AB70"/>
                </a:solidFill>
                <a:latin typeface="HGPSoeiKakugothicUB" pitchFamily="50" charset="-128"/>
                <a:ea typeface="HGPSoeiKakugothicUB" pitchFamily="50" charset="-128"/>
              </a:rPr>
              <a:t>1023</a:t>
            </a:r>
          </a:p>
          <a:p>
            <a:pPr algn="ctr"/>
            <a:r>
              <a:rPr lang="ja-JP" altLang="en-US" sz="1800" dirty="0">
                <a:solidFill>
                  <a:srgbClr val="F5AB70"/>
                </a:solidFill>
                <a:latin typeface="HGPSoeiKakugothicUB" pitchFamily="50" charset="-128"/>
                <a:ea typeface="HGPSoeiKakugothicUB" pitchFamily="50" charset="-128"/>
              </a:rPr>
              <a:t>道の駅はくしゅうの近く（詳しくは裏面参照）</a:t>
            </a:r>
            <a:endParaRPr lang="en-US" sz="1800" dirty="0">
              <a:solidFill>
                <a:srgbClr val="F5AB70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370" y="3868196"/>
            <a:ext cx="6607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>
                <a:solidFill>
                  <a:srgbClr val="EA6176"/>
                </a:solidFill>
                <a:latin typeface="HGPSoeiKakugothicUB" pitchFamily="50" charset="-128"/>
                <a:ea typeface="HGPSoeiKakugothicUB" pitchFamily="50" charset="-128"/>
              </a:rPr>
              <a:t>内覧会のご案内</a:t>
            </a:r>
            <a:endParaRPr lang="en-US" sz="7200" dirty="0">
              <a:solidFill>
                <a:srgbClr val="EA6176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33659" y="2759433"/>
            <a:ext cx="5732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E94708"/>
                </a:solidFill>
                <a:latin typeface="HGPSoeiKakugothicUB" pitchFamily="50" charset="-128"/>
                <a:ea typeface="HGPSoeiKakugothicUB" pitchFamily="50" charset="-128"/>
              </a:rPr>
              <a:t>いよいよ</a:t>
            </a:r>
            <a:r>
              <a:rPr lang="en-US" altLang="ja-JP" sz="3200" dirty="0">
                <a:solidFill>
                  <a:srgbClr val="E94708"/>
                </a:solidFill>
                <a:latin typeface="HGPSoeiKakugothicUB" pitchFamily="50" charset="-128"/>
                <a:ea typeface="HGPSoeiKakugothicUB" pitchFamily="50" charset="-128"/>
              </a:rPr>
              <a:t>3</a:t>
            </a:r>
            <a:r>
              <a:rPr lang="ja-JP" altLang="en-US" sz="3200" dirty="0">
                <a:solidFill>
                  <a:srgbClr val="E94708"/>
                </a:solidFill>
                <a:latin typeface="HGPSoeiKakugothicUB" pitchFamily="50" charset="-128"/>
                <a:ea typeface="HGPSoeiKakugothicUB" pitchFamily="50" charset="-128"/>
              </a:rPr>
              <a:t>月末、オープン！！</a:t>
            </a:r>
            <a:endParaRPr lang="en-US" sz="1500" dirty="0">
              <a:solidFill>
                <a:srgbClr val="E94708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54094" y="9392115"/>
            <a:ext cx="5383918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2800" dirty="0">
                <a:solidFill>
                  <a:srgbClr val="C18B81"/>
                </a:solidFill>
                <a:latin typeface="HGPSoeiKakugothicUB" pitchFamily="50" charset="-128"/>
                <a:ea typeface="HGPSoeiKakugothicUB" pitchFamily="50" charset="-128"/>
              </a:rPr>
              <a:t>一般社団法人だんだん会</a:t>
            </a:r>
            <a:endParaRPr lang="fi-FI" altLang="ja-JP" sz="2800" dirty="0">
              <a:solidFill>
                <a:srgbClr val="C18B8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ctr">
              <a:spcBef>
                <a:spcPts val="300"/>
              </a:spcBef>
            </a:pPr>
            <a:r>
              <a:rPr lang="zh-TW" altLang="en-US" sz="1400" dirty="0">
                <a:solidFill>
                  <a:srgbClr val="C18B81"/>
                </a:solidFill>
                <a:latin typeface="MS PGothic" pitchFamily="34" charset="-128"/>
                <a:ea typeface="MS PGothic" pitchFamily="34" charset="-128"/>
              </a:rPr>
              <a:t>　</a:t>
            </a:r>
            <a:r>
              <a:rPr lang="zh-TW" altLang="en-US" sz="2400" dirty="0">
                <a:solidFill>
                  <a:srgbClr val="C18B81"/>
                </a:solidFill>
                <a:latin typeface="MS PGothic" pitchFamily="34" charset="-128"/>
                <a:ea typeface="MS PGothic" pitchFamily="34" charset="-128"/>
              </a:rPr>
              <a:t>電話：</a:t>
            </a:r>
            <a:r>
              <a:rPr lang="en-US" altLang="ja-JP" sz="2400" dirty="0">
                <a:solidFill>
                  <a:srgbClr val="C18B81"/>
                </a:solidFill>
                <a:latin typeface="MS PGothic" pitchFamily="34" charset="-128"/>
                <a:ea typeface="MS PGothic" pitchFamily="34" charset="-128"/>
              </a:rPr>
              <a:t>0551-45-9566</a:t>
            </a:r>
            <a:endParaRPr lang="en-US" sz="2400" dirty="0">
              <a:solidFill>
                <a:srgbClr val="C18B81"/>
              </a:solidFill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r="3000"/>
          <a:stretch/>
        </p:blipFill>
        <p:spPr bwMode="auto">
          <a:xfrm>
            <a:off x="-3" y="0"/>
            <a:ext cx="7781927" cy="15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449575" y="389020"/>
            <a:ext cx="68267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rgbClr val="FF00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グループホーム</a:t>
            </a:r>
            <a:endParaRPr lang="en-US" altLang="ja-JP" sz="4000" dirty="0">
              <a:solidFill>
                <a:srgbClr val="FF00FF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6600" dirty="0">
                <a:solidFill>
                  <a:srgbClr val="FF00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わいわい白州</a:t>
            </a:r>
            <a:endParaRPr kumimoji="1" lang="ja-JP" altLang="en-US" sz="6600" dirty="0">
              <a:solidFill>
                <a:srgbClr val="FF00FF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9575" y="5948978"/>
            <a:ext cx="70445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C00000"/>
                </a:solidFill>
              </a:rPr>
              <a:t>◆</a:t>
            </a:r>
            <a:r>
              <a:rPr kumimoji="1"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kumimoji="1"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kumimoji="1"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</a:t>
            </a:r>
            <a:r>
              <a:rPr kumimoji="1"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日（月・祝日）</a:t>
            </a:r>
            <a:r>
              <a:rPr kumimoji="1"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</a:t>
            </a:r>
            <a:r>
              <a:rPr kumimoji="1"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kumimoji="1"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12</a:t>
            </a:r>
            <a:r>
              <a:rPr kumimoji="1"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</a:p>
          <a:p>
            <a:r>
              <a:rPr lang="ja-JP" altLang="en-US" sz="2800" dirty="0">
                <a:solidFill>
                  <a:srgbClr val="C00000"/>
                </a:solidFill>
              </a:rPr>
              <a:t>　　　　（</a:t>
            </a:r>
            <a:r>
              <a:rPr lang="en-US" altLang="ja-JP" sz="2800" dirty="0">
                <a:solidFill>
                  <a:srgbClr val="C00000"/>
                </a:solidFill>
              </a:rPr>
              <a:t>13</a:t>
            </a:r>
            <a:r>
              <a:rPr lang="ja-JP" altLang="en-US" sz="2800" dirty="0">
                <a:solidFill>
                  <a:srgbClr val="C00000"/>
                </a:solidFill>
              </a:rPr>
              <a:t>：</a:t>
            </a:r>
            <a:r>
              <a:rPr lang="en-US" altLang="ja-JP" sz="2800" dirty="0">
                <a:solidFill>
                  <a:srgbClr val="C00000"/>
                </a:solidFill>
              </a:rPr>
              <a:t>00</a:t>
            </a:r>
            <a:r>
              <a:rPr lang="ja-JP" altLang="en-US" sz="2800" dirty="0">
                <a:solidFill>
                  <a:srgbClr val="C00000"/>
                </a:solidFill>
              </a:rPr>
              <a:t>～</a:t>
            </a:r>
            <a:r>
              <a:rPr lang="en-US" altLang="ja-JP" sz="2800" dirty="0">
                <a:solidFill>
                  <a:srgbClr val="C00000"/>
                </a:solidFill>
              </a:rPr>
              <a:t>15</a:t>
            </a:r>
            <a:r>
              <a:rPr lang="ja-JP" altLang="en-US" sz="2800" dirty="0">
                <a:solidFill>
                  <a:srgbClr val="C00000"/>
                </a:solidFill>
              </a:rPr>
              <a:t>：</a:t>
            </a:r>
            <a:r>
              <a:rPr lang="en-US" altLang="ja-JP" sz="2800" dirty="0">
                <a:solidFill>
                  <a:srgbClr val="C00000"/>
                </a:solidFill>
              </a:rPr>
              <a:t>00</a:t>
            </a:r>
            <a:r>
              <a:rPr lang="ja-JP" altLang="en-US" sz="2800" dirty="0">
                <a:solidFill>
                  <a:srgbClr val="C00000"/>
                </a:solidFill>
              </a:rPr>
              <a:t>記念講演会です）</a:t>
            </a:r>
            <a:endParaRPr kumimoji="1" lang="en-US" altLang="ja-JP" sz="2800" dirty="0">
              <a:solidFill>
                <a:srgbClr val="C00000"/>
              </a:solidFill>
            </a:endParaRPr>
          </a:p>
          <a:p>
            <a:endParaRPr lang="en-US" altLang="ja-JP" sz="2800" dirty="0">
              <a:solidFill>
                <a:srgbClr val="C00000"/>
              </a:solidFill>
            </a:endParaRPr>
          </a:p>
          <a:p>
            <a:r>
              <a:rPr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◆</a:t>
            </a:r>
            <a:r>
              <a:rPr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26</a:t>
            </a:r>
            <a:r>
              <a:rPr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　（土）　　</a:t>
            </a:r>
            <a:r>
              <a:rPr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14</a:t>
            </a:r>
            <a:r>
              <a:rPr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00</a:t>
            </a:r>
            <a:r>
              <a:rPr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16</a:t>
            </a:r>
            <a:r>
              <a:rPr lang="ja-JP" altLang="en-US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lang="en-US" altLang="ja-JP" sz="2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00</a:t>
            </a:r>
            <a:endParaRPr kumimoji="1" lang="ja-JP" altLang="en-US" sz="2800" dirty="0">
              <a:solidFill>
                <a:srgbClr val="C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>
            <a:off x="520038" y="3861829"/>
            <a:ext cx="6603813" cy="2146571"/>
          </a:xfrm>
          <a:prstGeom prst="line">
            <a:avLst/>
          </a:prstGeom>
          <a:ln w="1714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3153005" y="4637548"/>
            <a:ext cx="734782" cy="595133"/>
            <a:chOff x="5940152" y="3526522"/>
            <a:chExt cx="864096" cy="699870"/>
          </a:xfrm>
        </p:grpSpPr>
        <p:sp>
          <p:nvSpPr>
            <p:cNvPr id="4" name="二等辺三角形 3"/>
            <p:cNvSpPr/>
            <p:nvPr/>
          </p:nvSpPr>
          <p:spPr>
            <a:xfrm rot="10800000">
              <a:off x="5940152" y="3578320"/>
              <a:ext cx="864096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06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041829" y="3526522"/>
              <a:ext cx="659415" cy="523195"/>
            </a:xfrm>
            <a:prstGeom prst="rect">
              <a:avLst/>
            </a:prstGeom>
            <a:noFill/>
          </p:spPr>
          <p:txBody>
            <a:bodyPr wrap="square" lIns="77756" tIns="38878" rIns="77756" bIns="38878">
              <a:spAutoFit/>
            </a:bodyPr>
            <a:lstStyle/>
            <a:p>
              <a:pPr algn="ctr"/>
              <a:r>
                <a:rPr lang="en-US" altLang="ja-JP" sz="2381" b="1" dirty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rPr>
                <a:t>20</a:t>
              </a:r>
              <a:endParaRPr lang="ja-JP" altLang="en-US" sz="2381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7072913" y="5654954"/>
            <a:ext cx="366319" cy="706893"/>
          </a:xfrm>
          <a:prstGeom prst="rect">
            <a:avLst/>
          </a:prstGeom>
          <a:noFill/>
        </p:spPr>
        <p:txBody>
          <a:bodyPr vert="eaVert" wrap="none" lIns="77756" tIns="38878" rIns="77756" bIns="38878">
            <a:spAutoFit/>
          </a:bodyPr>
          <a:lstStyle/>
          <a:p>
            <a:pPr algn="ctr"/>
            <a:r>
              <a:rPr lang="ja-JP" altLang="en-US" sz="1360" b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</a:rPr>
              <a:t>至　甲府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13964" y="3644102"/>
            <a:ext cx="366319" cy="706893"/>
          </a:xfrm>
          <a:prstGeom prst="rect">
            <a:avLst/>
          </a:prstGeom>
          <a:noFill/>
        </p:spPr>
        <p:txBody>
          <a:bodyPr vert="eaVert" wrap="none" lIns="77756" tIns="38878" rIns="77756" bIns="38878">
            <a:spAutoFit/>
          </a:bodyPr>
          <a:lstStyle/>
          <a:p>
            <a:pPr algn="ctr"/>
            <a:r>
              <a:rPr lang="ja-JP" altLang="en-US" sz="1360" b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</a:rPr>
              <a:t>至　松本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20038" y="2562712"/>
            <a:ext cx="1962012" cy="4448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77756" tIns="38878" rIns="77756" bIns="38878">
            <a:spAutoFit/>
          </a:bodyPr>
          <a:lstStyle/>
          <a:p>
            <a:r>
              <a:rPr lang="ja-JP" altLang="en-US" sz="2381" b="1" dirty="0">
                <a:ln w="12700">
                  <a:noFill/>
                  <a:prstDash val="solid"/>
                </a:ln>
              </a:rPr>
              <a:t>会場のご案内</a:t>
            </a:r>
            <a:endParaRPr lang="ja-JP" altLang="en-US" sz="1706" dirty="0">
              <a:ln w="12700">
                <a:noFill/>
                <a:prstDash val="solid"/>
              </a:ln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4570559" y="3127048"/>
            <a:ext cx="2868673" cy="1501907"/>
          </a:xfrm>
          <a:prstGeom prst="wedgeRectCallout">
            <a:avLst>
              <a:gd name="adj1" fmla="val -17029"/>
              <a:gd name="adj2" fmla="val 6447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36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①１３：００～１５：００</a:t>
            </a:r>
            <a:endParaRPr lang="en-US" altLang="zh-TW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36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 記念講演会場</a:t>
            </a:r>
            <a:endParaRPr lang="en-US" altLang="zh-TW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zh-TW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zh-TW" altLang="en-US" sz="204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白州総合会館</a:t>
            </a:r>
            <a:endParaRPr lang="en-US" altLang="zh-TW" sz="204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zh-TW" altLang="en-US" sz="136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山梨県北杜市白州町白須２８８−１</a:t>
            </a:r>
            <a:endParaRPr lang="en-US" altLang="zh-TW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zh-TW" altLang="en-US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1611347" y="6462781"/>
            <a:ext cx="2868673" cy="1685274"/>
          </a:xfrm>
          <a:prstGeom prst="wedgeRectCallout">
            <a:avLst>
              <a:gd name="adj1" fmla="val -38903"/>
              <a:gd name="adj2" fmla="val -70361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ja-JP" altLang="en-US" sz="136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②１５：３０～１７：００</a:t>
            </a:r>
            <a:endParaRPr lang="en-US" altLang="ja-JP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base"/>
            <a:r>
              <a:rPr lang="ja-JP" altLang="en-US" sz="136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 記念式典会場</a:t>
            </a:r>
            <a:endParaRPr lang="en-US" altLang="ja-JP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base"/>
            <a:endParaRPr lang="en-US" altLang="ja-JP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base"/>
            <a:r>
              <a:rPr lang="ja-JP" altLang="en-US" sz="170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グループホーム</a:t>
            </a:r>
            <a:endParaRPr lang="en-US" altLang="ja-JP" sz="170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base"/>
            <a:r>
              <a:rPr lang="ja-JP" altLang="en-US" sz="170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わいわい白州</a:t>
            </a:r>
            <a:endParaRPr lang="en-US" altLang="zh-TW" sz="170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base"/>
            <a:r>
              <a:rPr lang="en-US" altLang="zh-TW" sz="136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zh-TW" altLang="en-US" sz="136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山梨県北杜市白州町白須１０２３</a:t>
            </a:r>
            <a:endParaRPr lang="en-US" altLang="zh-TW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base"/>
            <a:endParaRPr lang="ja-JP" altLang="en-US" sz="136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H="1">
            <a:off x="362021" y="4342193"/>
            <a:ext cx="1443887" cy="3193544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直方体 17"/>
          <p:cNvSpPr/>
          <p:nvPr/>
        </p:nvSpPr>
        <p:spPr>
          <a:xfrm>
            <a:off x="5590073" y="4841538"/>
            <a:ext cx="624522" cy="544448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6" dirty="0">
                <a:solidFill>
                  <a:schemeClr val="tx1"/>
                </a:solidFill>
              </a:rPr>
              <a:t>①</a:t>
            </a:r>
          </a:p>
        </p:txBody>
      </p:sp>
      <p:sp>
        <p:nvSpPr>
          <p:cNvPr id="20" name="直方体 19"/>
          <p:cNvSpPr/>
          <p:nvPr/>
        </p:nvSpPr>
        <p:spPr>
          <a:xfrm>
            <a:off x="1181384" y="5644190"/>
            <a:ext cx="624522" cy="544448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6" dirty="0">
                <a:solidFill>
                  <a:schemeClr val="tx1"/>
                </a:solidFill>
              </a:rPr>
              <a:t>②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4224800" y="5576317"/>
            <a:ext cx="2119106" cy="524780"/>
            <a:chOff x="5428044" y="3716959"/>
            <a:chExt cx="2492048" cy="617136"/>
          </a:xfrm>
        </p:grpSpPr>
        <p:sp>
          <p:nvSpPr>
            <p:cNvPr id="21" name="円/楕円 20"/>
            <p:cNvSpPr/>
            <p:nvPr/>
          </p:nvSpPr>
          <p:spPr>
            <a:xfrm>
              <a:off x="6516216" y="3716959"/>
              <a:ext cx="216024" cy="20005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706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5428044" y="3933056"/>
              <a:ext cx="2492048" cy="401039"/>
            </a:xfrm>
            <a:prstGeom prst="rect">
              <a:avLst/>
            </a:prstGeom>
            <a:noFill/>
          </p:spPr>
          <p:txBody>
            <a:bodyPr wrap="none" lIns="77756" tIns="38878" rIns="77756" bIns="38878">
              <a:spAutoFit/>
            </a:bodyPr>
            <a:lstStyle/>
            <a:p>
              <a:pPr algn="ctr"/>
              <a:r>
                <a:rPr lang="ja-JP" altLang="en-US" sz="1706" dirty="0">
                  <a:ln w="12700">
                    <a:noFill/>
                    <a:prstDash val="solid"/>
                  </a:ln>
                </a:rPr>
                <a:t>北杜市役所白州支所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661049" y="4229218"/>
            <a:ext cx="1009829" cy="787288"/>
            <a:chOff x="6080292" y="3716959"/>
            <a:chExt cx="1187549" cy="925843"/>
          </a:xfrm>
        </p:grpSpPr>
        <p:sp>
          <p:nvSpPr>
            <p:cNvPr id="25" name="円/楕円 24"/>
            <p:cNvSpPr/>
            <p:nvPr/>
          </p:nvSpPr>
          <p:spPr>
            <a:xfrm>
              <a:off x="6516216" y="3716959"/>
              <a:ext cx="216024" cy="20005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706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6080292" y="3933056"/>
              <a:ext cx="1187549" cy="709746"/>
            </a:xfrm>
            <a:prstGeom prst="rect">
              <a:avLst/>
            </a:prstGeom>
            <a:noFill/>
          </p:spPr>
          <p:txBody>
            <a:bodyPr wrap="none" lIns="77756" tIns="38878" rIns="77756" bIns="38878">
              <a:spAutoFit/>
            </a:bodyPr>
            <a:lstStyle/>
            <a:p>
              <a:pPr algn="ctr"/>
              <a:r>
                <a:rPr lang="ja-JP" altLang="en-US" sz="1706" dirty="0">
                  <a:ln w="12700">
                    <a:noFill/>
                    <a:prstDash val="solid"/>
                  </a:ln>
                </a:rPr>
                <a:t>道の駅</a:t>
              </a:r>
              <a:endParaRPr lang="en-US" altLang="ja-JP" sz="1706" dirty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ja-JP" altLang="en-US" sz="1706" dirty="0">
                  <a:ln w="12700">
                    <a:noFill/>
                    <a:prstDash val="solid"/>
                  </a:ln>
                </a:rPr>
                <a:t>はくしゅう</a:t>
              </a: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1563924" y="4475564"/>
            <a:ext cx="1029064" cy="787288"/>
            <a:chOff x="6068980" y="3716959"/>
            <a:chExt cx="1210169" cy="925843"/>
          </a:xfrm>
        </p:grpSpPr>
        <p:sp>
          <p:nvSpPr>
            <p:cNvPr id="28" name="円/楕円 27"/>
            <p:cNvSpPr/>
            <p:nvPr/>
          </p:nvSpPr>
          <p:spPr>
            <a:xfrm>
              <a:off x="6516216" y="3716959"/>
              <a:ext cx="216024" cy="20005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706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068980" y="3933056"/>
              <a:ext cx="1210169" cy="709746"/>
            </a:xfrm>
            <a:prstGeom prst="rect">
              <a:avLst/>
            </a:prstGeom>
            <a:noFill/>
          </p:spPr>
          <p:txBody>
            <a:bodyPr wrap="none" lIns="77756" tIns="38878" rIns="77756" bIns="38878">
              <a:spAutoFit/>
            </a:bodyPr>
            <a:lstStyle/>
            <a:p>
              <a:pPr algn="ctr"/>
              <a:r>
                <a:rPr lang="en-US" altLang="ja-JP" sz="1706" dirty="0">
                  <a:ln w="12700">
                    <a:noFill/>
                    <a:prstDash val="solid"/>
                  </a:ln>
                </a:rPr>
                <a:t>JA</a:t>
              </a:r>
              <a:r>
                <a:rPr lang="ja-JP" altLang="en-US" sz="1706" dirty="0">
                  <a:ln w="12700">
                    <a:noFill/>
                    <a:prstDash val="solid"/>
                  </a:ln>
                </a:rPr>
                <a:t>梨北</a:t>
              </a:r>
              <a:endParaRPr lang="en-US" altLang="ja-JP" sz="1706" dirty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ja-JP" altLang="en-US" sz="1706" dirty="0">
                  <a:ln w="12700">
                    <a:noFill/>
                    <a:prstDash val="solid"/>
                  </a:ln>
                </a:rPr>
                <a:t>白州支店</a:t>
              </a:r>
            </a:p>
          </p:txBody>
        </p:sp>
      </p:grpSp>
      <p:cxnSp>
        <p:nvCxnSpPr>
          <p:cNvPr id="31" name="直線コネクタ 30"/>
          <p:cNvCxnSpPr/>
          <p:nvPr/>
        </p:nvCxnSpPr>
        <p:spPr>
          <a:xfrm flipH="1" flipV="1">
            <a:off x="437744" y="5979600"/>
            <a:ext cx="1055902" cy="433878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33"/>
          <p:cNvGrpSpPr/>
          <p:nvPr/>
        </p:nvGrpSpPr>
        <p:grpSpPr>
          <a:xfrm>
            <a:off x="1288657" y="5239839"/>
            <a:ext cx="2085444" cy="485906"/>
            <a:chOff x="5888750" y="3716959"/>
            <a:chExt cx="2452462" cy="571421"/>
          </a:xfrm>
        </p:grpSpPr>
        <p:sp>
          <p:nvSpPr>
            <p:cNvPr id="35" name="円/楕円 34"/>
            <p:cNvSpPr/>
            <p:nvPr/>
          </p:nvSpPr>
          <p:spPr>
            <a:xfrm>
              <a:off x="6208997" y="3716959"/>
              <a:ext cx="216024" cy="20005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706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5888750" y="3887340"/>
              <a:ext cx="2452462" cy="401040"/>
            </a:xfrm>
            <a:prstGeom prst="rect">
              <a:avLst/>
            </a:prstGeom>
            <a:noFill/>
          </p:spPr>
          <p:txBody>
            <a:bodyPr wrap="none" lIns="77756" tIns="38878" rIns="77756" bIns="38878">
              <a:spAutoFit/>
            </a:bodyPr>
            <a:lstStyle/>
            <a:p>
              <a:pPr algn="ctr"/>
              <a:r>
                <a:rPr lang="ja-JP" altLang="en-US" sz="1706" dirty="0">
                  <a:ln w="12700">
                    <a:noFill/>
                    <a:prstDash val="solid"/>
                  </a:ln>
                </a:rPr>
                <a:t>シャルマンワインさん</a:t>
              </a:r>
            </a:p>
          </p:txBody>
        </p:sp>
      </p:grpSp>
      <p:sp>
        <p:nvSpPr>
          <p:cNvPr id="37" name="正方形/長方形 36"/>
          <p:cNvSpPr/>
          <p:nvPr/>
        </p:nvSpPr>
        <p:spPr>
          <a:xfrm>
            <a:off x="142791" y="3134206"/>
            <a:ext cx="3901647" cy="497091"/>
          </a:xfrm>
          <a:prstGeom prst="rect">
            <a:avLst/>
          </a:prstGeom>
          <a:noFill/>
        </p:spPr>
        <p:txBody>
          <a:bodyPr wrap="none" lIns="77756" tIns="38878" rIns="77756" bIns="38878">
            <a:spAutoFit/>
          </a:bodyPr>
          <a:lstStyle/>
          <a:p>
            <a:pPr algn="ctr"/>
            <a:r>
              <a:rPr lang="ja-JP" altLang="en-US" sz="1360" b="1" dirty="0">
                <a:ln w="12700">
                  <a:noFill/>
                  <a:prstDash val="solid"/>
                </a:ln>
              </a:rPr>
              <a:t>①「</a:t>
            </a:r>
            <a:r>
              <a:rPr lang="en-US" altLang="ja-JP" sz="1360" b="1" dirty="0">
                <a:ln w="12700">
                  <a:noFill/>
                  <a:prstDash val="solid"/>
                </a:ln>
              </a:rPr>
              <a:t>1</a:t>
            </a:r>
            <a:r>
              <a:rPr lang="ja-JP" altLang="en-US" sz="1360" b="1" dirty="0">
                <a:ln w="12700">
                  <a:noFill/>
                  <a:prstDash val="solid"/>
                </a:ln>
              </a:rPr>
              <a:t>部」と②「</a:t>
            </a:r>
            <a:r>
              <a:rPr lang="en-US" altLang="ja-JP" sz="1360" b="1" dirty="0">
                <a:ln w="12700">
                  <a:noFill/>
                  <a:prstDash val="solid"/>
                </a:ln>
              </a:rPr>
              <a:t>2</a:t>
            </a:r>
            <a:r>
              <a:rPr lang="ja-JP" altLang="en-US" sz="1360" b="1" dirty="0">
                <a:ln w="12700">
                  <a:noFill/>
                  <a:prstDash val="solid"/>
                </a:ln>
              </a:rPr>
              <a:t>部</a:t>
            </a:r>
            <a:r>
              <a:rPr lang="en-US" altLang="ja-JP" sz="1360" b="1" dirty="0">
                <a:ln w="12700">
                  <a:noFill/>
                  <a:prstDash val="solid"/>
                </a:ln>
              </a:rPr>
              <a:t>3</a:t>
            </a:r>
            <a:r>
              <a:rPr lang="ja-JP" altLang="en-US" sz="1360" b="1" dirty="0">
                <a:ln w="12700">
                  <a:noFill/>
                  <a:prstDash val="solid"/>
                </a:ln>
              </a:rPr>
              <a:t>部」の会場が分かれております。</a:t>
            </a:r>
            <a:endParaRPr lang="en-US" altLang="ja-JP" sz="1360" b="1" dirty="0">
              <a:ln w="12700">
                <a:noFill/>
                <a:prstDash val="solid"/>
              </a:ln>
            </a:endParaRPr>
          </a:p>
          <a:p>
            <a:r>
              <a:rPr lang="ja-JP" altLang="en-US" sz="1360" b="1" dirty="0">
                <a:ln w="12700">
                  <a:noFill/>
                  <a:prstDash val="solid"/>
                </a:ln>
              </a:rPr>
              <a:t>　　　ご確認ください。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90073" y="7594504"/>
            <a:ext cx="1935887" cy="87985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706" dirty="0"/>
              <a:t>お問い合わせ先</a:t>
            </a:r>
            <a:endParaRPr lang="en-US" altLang="ja-JP" sz="1706" dirty="0"/>
          </a:p>
          <a:p>
            <a:r>
              <a:rPr lang="ja-JP" altLang="en-US" sz="1706" dirty="0"/>
              <a:t>０５５１－４５－９５６６</a:t>
            </a:r>
          </a:p>
        </p:txBody>
      </p:sp>
    </p:spTree>
    <p:extLst>
      <p:ext uri="{BB962C8B-B14F-4D97-AF65-F5344CB8AC3E}">
        <p14:creationId xmlns:p14="http://schemas.microsoft.com/office/powerpoint/2010/main" val="3978597330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110</Words>
  <Application>Microsoft Office PowerPoint</Application>
  <PresentationFormat>ユーザー設定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HGPSoeiKakugothicUB</vt:lpstr>
      <vt:lpstr>HGS創英角ﾎﾟｯﾌﾟ体</vt:lpstr>
      <vt:lpstr>HG丸ｺﾞｼｯｸM-PRO</vt:lpstr>
      <vt:lpstr>MS PGothic</vt:lpstr>
      <vt:lpstr>MS PGothic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2016-07-21T23:25:28Z</dcterms:created>
  <dcterms:modified xsi:type="dcterms:W3CDTF">2017-03-14T05:24:40Z</dcterms:modified>
</cp:coreProperties>
</file>